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Memberships</c:v>
                </c:pt>
              </c:strCache>
            </c:strRef>
          </c:tx>
          <c:spPr>
            <a:solidFill>
              <a:srgbClr val="33505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Conservative</c:v>
                  </c:pt>
                  <c:pt idx="1">
                    <c:v>Base</c:v>
                  </c:pt>
                  <c:pt idx="2">
                    <c:v>Upside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300</c:v>
                </c:pt>
                <c:pt idx="1">
                  <c:v>450</c:v>
                </c:pt>
                <c:pt idx="2">
                  <c:v>600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Day passes</c:v>
                </c:pt>
              </c:strCache>
            </c:strRef>
          </c:tx>
          <c:spPr>
            <a:solidFill>
              <a:srgbClr val="5C7A8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Conservative</c:v>
                  </c:pt>
                  <c:pt idx="1">
                    <c:v>Base</c:v>
                  </c:pt>
                  <c:pt idx="2">
                    <c:v>Upside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120</c:v>
                </c:pt>
                <c:pt idx="1">
                  <c:v>165</c:v>
                </c:pt>
                <c:pt idx="2">
                  <c:v>210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Human F&amp;B</c:v>
                </c:pt>
              </c:strCache>
            </c:strRef>
          </c:tx>
          <c:spPr>
            <a:solidFill>
              <a:srgbClr val="C9A22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Conservative</c:v>
                  </c:pt>
                  <c:pt idx="1">
                    <c:v>Base</c:v>
                  </c:pt>
                  <c:pt idx="2">
                    <c:v>Upside</c:v>
                  </c:pt>
                </c:lvl>
              </c:multiLvlStrCache>
            </c:multiLvl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80</c:v>
                </c:pt>
                <c:pt idx="1">
                  <c:v>150</c:v>
                </c:pt>
                <c:pt idx="2">
                  <c:v>250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Dog menu &amp; retail</c:v>
                </c:pt>
              </c:strCache>
            </c:strRef>
          </c:tx>
          <c:spPr>
            <a:solidFill>
              <a:srgbClr val="9FB3B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Conservative</c:v>
                  </c:pt>
                  <c:pt idx="1">
                    <c:v>Base</c:v>
                  </c:pt>
                  <c:pt idx="2">
                    <c:v>Upside</c:v>
                  </c:pt>
                </c:lvl>
              </c:multiLvlStrCache>
            </c:multiLvl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40</c:v>
                </c:pt>
                <c:pt idx="1">
                  <c:v>90</c:v>
                </c:pt>
                <c:pt idx="2">
                  <c:v>150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Events &amp; rentals</c:v>
                </c:pt>
              </c:strCache>
            </c:strRef>
          </c:tx>
          <c:spPr>
            <a:solidFill>
              <a:srgbClr val="8A7A5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Conservative</c:v>
                  </c:pt>
                  <c:pt idx="1">
                    <c:v>Base</c:v>
                  </c:pt>
                  <c:pt idx="2">
                    <c:v>Upside</c:v>
                  </c:pt>
                </c:lvl>
              </c:multiLvlStrCache>
            </c:multiLvl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20</c:v>
                </c:pt>
                <c:pt idx="1">
                  <c:v>55</c:v>
                </c:pt>
                <c:pt idx="2">
                  <c:v>110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1" i="0" u="none" strike="noStrike">
                <a:solidFill>
                  <a:srgbClr val="6B635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40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5F2EC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B6356"/>
              </a:solidFill>
              <a:latin typeface="Arial"/>
              <a:cs typeface="Arial"/>
            </a:defRPr>
          </a:pPr>
          <a:endParaRPr lang="en-US"/>
        </a:p>
      </c:txPr>
    </c:legend>
    <c:plotVisOnly val="1"/>
    <c:dispBlanksAs val="span"/>
  </c:chart>
  <c:spPr>
    <a:solidFill>
      <a:srgbClr val="F5F2EC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on the concept: a members club where you stay with your dog. Beer and wine, a fresh dog menu, climate-controlled. First of its kind in Palm Beach County. Premium, not a daycare.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the conservative case. Even the floor is a viable business. Base lands around 910K. Upside clears the comp ceiling because we run two F&amp;B counters, and that is execution-dependent. Say so.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smart-money slide. Beer and wine is a deliberate strategic choice: non-quota, cheap, covers both on and off premise. Full liquor in Palm Beach is a seven-figure quota trap that a membership model can't satisfy anyway.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don't open and hope. Pre-sell founding memberships first. That funds the buildout and proves the demand. Launch to a waitlist, then the events engine keeps it full.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flagship, done right, is the whole near-term plan. Prove it, then the county replicates into the wealthiest pockets, and eventually a South Florida network.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ask: 900K to 1.3M for the flagship. Four buckets: buildout, working capital, launch marketing, and licensing. Close on the founding-member drive: demand gets validated before the capital is fully deployed.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Credibility slide. Every researched number traces to a named source. Modeled figures are clearly labeled as projections. And the positioning stays honest: first in the county, not first anywhere.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problem as a calendar problem. For half the year the outdoor option is off the table, and what remains is drop-off. Owners have nowhere to spend time with their dog.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independent forces: pet humanization spending, Florida ownership growth, and Boca affluence. They converge on this address.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product is the experience, not the service. Five things define it. The owner-present model is the wedge. Nobody in this market lets you stay.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model is proven across Florida: indoor, owner-present, with a bar. It just doesn't exist in Palm Beach County, one of the wealthiest dog markets in the state. The top-right quadrant is open.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headline: a mature indoor park runs 500 to 700 members. Against 50,000-plus dog-owning households in a 15-minute drive, that is roughly one percent penetration to be full. The market is not the constraint.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Pricing sits deliberately above the national band because the income profile supports it. Five revenue streams, not one. Memberships anchor, but F&amp;B and the dog menu add a second engine.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honest here: square footage does not set the member cap. Concurrency and visit spread do. What the size buys is the un-crowded feel, and that is what lets us charge a premium.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Membership revenue carries an 80-to-90 percent gross margin and anchors the model. Break-even in roughly 9 to 14 months. The one real risk is the lease rate. We underwrite flex space, not Boca retail.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image" Target="../media/image-10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C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ages/duke_bone_on_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77640" y="566928"/>
            <a:ext cx="1188720" cy="11887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96596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spc="800" kern="0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FETCH SOCIETY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0" y="27432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spc="50" kern="0" dirty="0">
                <a:solidFill>
                  <a:srgbClr val="9DB7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members-first indoor dog club. The owner never leaves.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0" y="32461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spc="400" kern="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 · FLORIDA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0" y="46177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spc="300" kern="0" dirty="0">
                <a:solidFill>
                  <a:srgbClr val="6E76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· INVESTOR BRIEFING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· STABILIZED YEAR 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Three cases. The floor still works.</a:t>
            </a:r>
            <a:endParaRPr lang="en-US" sz="28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411480" y="1554480"/>
          <a:ext cx="5943600" cy="2743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6629400" y="1600200"/>
            <a:ext cx="196596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2700">
            <a:solidFill>
              <a:srgbClr val="E4DECF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6766560" y="1691640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33505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$560K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6766560" y="2093976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629400" y="2468880"/>
            <a:ext cx="1965960" cy="749808"/>
          </a:xfrm>
          <a:prstGeom prst="roundRect">
            <a:avLst>
              <a:gd name="adj" fmla="val 8537"/>
            </a:avLst>
          </a:prstGeom>
          <a:solidFill>
            <a:srgbClr val="FBF3DC"/>
          </a:solidFill>
          <a:ln w="15875">
            <a:solidFill>
              <a:srgbClr val="C9A227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6766560" y="2560320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9A7A1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$910K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6766560" y="2962656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CASE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6629400" y="3337560"/>
            <a:ext cx="196596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2700">
            <a:solidFill>
              <a:srgbClr val="E4DECF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766560" y="3429000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33505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$1.3M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6766560" y="3831336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UPSIDE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48640" y="449884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[MODELED], $ thousands. Comp reference: dual-revenue indoor concepts top out ~$650K–$1.2M by Year 2 [RESEARCHED]. Upside clears that on two F&amp;B counters. Execution-dependent.</a:t>
            </a:r>
            <a:endParaRPr lang="en-US" sz="800" dirty="0"/>
          </a:p>
        </p:txBody>
      </p:sp>
      <p:pic>
        <p:nvPicPr>
          <p:cNvPr id="15" name="Image 0" descr="images/duke_solid_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17" name="Text 13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B7A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18" name="Text 14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15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LICENSING EDGE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 chose beer and wine on purpose.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0" cy="2331720"/>
          </a:xfrm>
          <a:prstGeom prst="roundRect">
            <a:avLst>
              <a:gd name="adj" fmla="val 3529"/>
            </a:avLst>
          </a:prstGeom>
          <a:solidFill>
            <a:srgbClr val="FBF3DC"/>
          </a:solidFill>
          <a:ln w="15875">
            <a:solidFill>
              <a:srgbClr val="C9A227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783080"/>
            <a:ext cx="457200" cy="457200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0976" y="1911096"/>
            <a:ext cx="201168" cy="2011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17320" y="178308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9A7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PATH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1417320" y="196596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Beer &amp; Wine (2COP)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51560" y="2423160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~$392 / year, non-quota license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051560" y="2761488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Covers on- and off-premise from one location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1051560" y="3099816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path as BarkYard n' Brews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1051560" y="3438144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Capital-light by design, not by limitation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4754880" y="1508760"/>
            <a:ext cx="384048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E4DECF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5120640" y="1783080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TRAP WE AVOID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5120640" y="1965960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A82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Full Liquor (4COP)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120640" y="24231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Quota-limited: 1 per 7,500 residents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120640" y="276148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Palm Beach licenses trade at seven figures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120640" y="3099816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4COP-SRX workaround needs 4,000 sf + 200 seats + 51% audited food revenue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5120640" y="3438144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10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Structurally impossible for a membership model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48640" y="449884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liquorlicensecost.com / FL DBPR [RESEARCHED]. Diligence item: packaged take-home dog food may trigger FL FDACS commercial-feed registration. Not a blocker.</a:t>
            </a:r>
            <a:endParaRPr lang="en-US" sz="800" dirty="0"/>
          </a:p>
        </p:txBody>
      </p:sp>
      <p:pic>
        <p:nvPicPr>
          <p:cNvPr id="21" name="Image 1" descr="images/duke_solid_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23" name="Text 19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B7A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24" name="Text 20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15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GO-TO-MARKET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Open with a full house.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496312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1248" y="1892808"/>
            <a:ext cx="548640" cy="548640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867" y="2046427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267712" y="1856232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dirty="0">
                <a:solidFill>
                  <a:srgbClr val="E0D9C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841248" y="2560320"/>
            <a:ext cx="1947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Pre-sell founding members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41248" y="3063240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discounted charter tier funds buildout and proves demand before the doors open.</a:t>
            </a:r>
            <a:endParaRPr lang="en-US" sz="10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240" y="2624328"/>
            <a:ext cx="237744" cy="237744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3319272" y="1600200"/>
            <a:ext cx="2496312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611880" y="1892808"/>
            <a:ext cx="548640" cy="548640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499" y="2046427"/>
            <a:ext cx="241402" cy="24140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038344" y="1856232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dirty="0">
                <a:solidFill>
                  <a:srgbClr val="E0D9C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2600" dirty="0"/>
          </a:p>
        </p:txBody>
      </p:sp>
      <p:sp>
        <p:nvSpPr>
          <p:cNvPr id="15" name="Text 10"/>
          <p:cNvSpPr/>
          <p:nvPr/>
        </p:nvSpPr>
        <p:spPr>
          <a:xfrm>
            <a:off x="3611880" y="2560320"/>
            <a:ext cx="1947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Launch to a waitlist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3611880" y="3063240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to a pre-committed base, not an empty room. Day one looks like day one hundred.</a:t>
            </a:r>
            <a:endParaRPr lang="en-US" sz="105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3872" y="2624328"/>
            <a:ext cx="237744" cy="237744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6089904" y="1600200"/>
            <a:ext cx="2496312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6382512" y="1892808"/>
            <a:ext cx="548640" cy="548640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6131" y="2046427"/>
            <a:ext cx="241402" cy="241402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7808976" y="1856232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dirty="0">
                <a:solidFill>
                  <a:srgbClr val="E0D9C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2600" dirty="0"/>
          </a:p>
        </p:txBody>
      </p:sp>
      <p:sp>
        <p:nvSpPr>
          <p:cNvPr id="22" name="Text 15"/>
          <p:cNvSpPr/>
          <p:nvPr/>
        </p:nvSpPr>
        <p:spPr>
          <a:xfrm>
            <a:off x="6382512" y="2560320"/>
            <a:ext cx="1947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Run the community engine</a:t>
            </a:r>
            <a:endParaRPr lang="en-US" sz="1450" dirty="0"/>
          </a:p>
        </p:txBody>
      </p:sp>
      <p:sp>
        <p:nvSpPr>
          <p:cNvPr id="23" name="Text 16"/>
          <p:cNvSpPr/>
          <p:nvPr/>
        </p:nvSpPr>
        <p:spPr>
          <a:xfrm>
            <a:off x="6382512" y="3063240"/>
            <a:ext cx="1947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Events, private rentals and socials keep the calendar full and referrals flowing.</a:t>
            </a:r>
            <a:endParaRPr lang="en-US" sz="1050" dirty="0"/>
          </a:p>
        </p:txBody>
      </p:sp>
      <p:sp>
        <p:nvSpPr>
          <p:cNvPr id="24" name="Text 17"/>
          <p:cNvSpPr/>
          <p:nvPr/>
        </p:nvSpPr>
        <p:spPr>
          <a:xfrm>
            <a:off x="548640" y="449884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Founding-member pre-sale de-risks the launch: capital and demand are validated before fit-out completes.</a:t>
            </a:r>
            <a:endParaRPr lang="en-US" sz="800" dirty="0"/>
          </a:p>
        </p:txBody>
      </p:sp>
      <p:pic>
        <p:nvPicPr>
          <p:cNvPr id="25" name="Image 5" descr="images/duke_solid_in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27" name="Text 19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B7A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28" name="Text 20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15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C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DB7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Flagship first. Then the county.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463040" y="2331720"/>
            <a:ext cx="6217920" cy="0"/>
          </a:xfrm>
          <a:prstGeom prst="line">
            <a:avLst/>
          </a:prstGeom>
          <a:noFill/>
          <a:ln w="25400">
            <a:solidFill>
              <a:srgbClr val="3C43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44168" y="2212848"/>
            <a:ext cx="237744" cy="237744"/>
          </a:xfrm>
          <a:prstGeom prst="ellipse">
            <a:avLst/>
          </a:prstGeom>
          <a:solidFill>
            <a:srgbClr val="C9A227"/>
          </a:solidFill>
          <a:ln w="25400">
            <a:solidFill>
              <a:srgbClr val="C9A22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764792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1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37160" y="2587752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Flagship, East Boca Raton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37160" y="3172968"/>
            <a:ext cx="2651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it, prove the owner-present model, stabilize Year 2 economics.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453128" y="2212848"/>
            <a:ext cx="237744" cy="237744"/>
          </a:xfrm>
          <a:prstGeom prst="ellipse">
            <a:avLst/>
          </a:prstGeom>
          <a:solidFill>
            <a:srgbClr val="24272B"/>
          </a:solidFill>
          <a:ln w="25400">
            <a:solidFill>
              <a:srgbClr val="5C7A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0" y="1764792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9DB7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2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246120" y="2587752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Palm Beach County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246120" y="3172968"/>
            <a:ext cx="2651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Replicate in the wealthiest dog markets: Delray, Jupiter, Wellington, West Palm.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562088" y="2212848"/>
            <a:ext cx="237744" cy="237744"/>
          </a:xfrm>
          <a:prstGeom prst="ellipse">
            <a:avLst/>
          </a:prstGeom>
          <a:solidFill>
            <a:srgbClr val="24272B"/>
          </a:solidFill>
          <a:ln w="25400">
            <a:solidFill>
              <a:srgbClr val="5C7A8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92240" y="1764792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9DB7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3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355080" y="2587752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South Florida network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355080" y="3172968"/>
            <a:ext cx="2651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multi-unit regional brand with shared ops, supply and membership.</a:t>
            </a:r>
            <a:endParaRPr lang="en-US" sz="1050" dirty="0"/>
          </a:p>
        </p:txBody>
      </p:sp>
      <p:pic>
        <p:nvPicPr>
          <p:cNvPr id="17" name="Image 0" descr="images/duke_solid_bo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E76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5E66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E76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15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C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ages/duke_bone_on_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8120" y="457200"/>
            <a:ext cx="777240" cy="7772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640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DB7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48640" y="105156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dirty="0">
                <a:solidFill>
                  <a:srgbClr val="C9A2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$900K </a:t>
            </a:r>
            <a:pPr indent="0" marL="0">
              <a:buNone/>
            </a:pPr>
            <a:r>
              <a:rPr lang="en-US" sz="6000" dirty="0">
                <a:solidFill>
                  <a:srgbClr val="9AA1A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–</a:t>
            </a:r>
            <a:pPr indent="0" marL="0">
              <a:buNone/>
            </a:pPr>
            <a:r>
              <a:rPr lang="en-US" sz="6000" dirty="0">
                <a:solidFill>
                  <a:srgbClr val="C9A2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$1.3M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548640" y="21488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build and launch the Fetch Society flagship in East Boca Raton.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48640" y="2971800"/>
            <a:ext cx="1947672" cy="1463040"/>
          </a:xfrm>
          <a:prstGeom prst="roundRect">
            <a:avLst>
              <a:gd name="adj" fmla="val 5000"/>
            </a:avLst>
          </a:prstGeom>
          <a:solidFill>
            <a:srgbClr val="24272B"/>
          </a:solidFill>
          <a:ln/>
          <a:effectLst>
            <a:outerShdw sx="100000" sy="100000" kx="0" ky="0" algn="bl" rotWithShape="0" blurRad="101600" dist="38100" dir="5400000">
              <a:srgbClr val="000000">
                <a:alpha val="3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77240" y="3200400"/>
            <a:ext cx="420624" cy="420624"/>
          </a:xfrm>
          <a:prstGeom prst="ellipse">
            <a:avLst/>
          </a:prstGeom>
          <a:solidFill>
            <a:srgbClr val="5C7A8C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15" y="3318175"/>
            <a:ext cx="185075" cy="1850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77240" y="3685032"/>
            <a:ext cx="1536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Buildout &amp; FF&amp;E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777240" y="3941064"/>
            <a:ext cx="15361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finish, heavy HVAC, sanitation flooring, turf, bar, kitchen, AV</a:t>
            </a:r>
            <a:endParaRPr lang="en-US" sz="900" dirty="0"/>
          </a:p>
        </p:txBody>
      </p:sp>
      <p:sp>
        <p:nvSpPr>
          <p:cNvPr id="11" name="Shape 7"/>
          <p:cNvSpPr/>
          <p:nvPr/>
        </p:nvSpPr>
        <p:spPr>
          <a:xfrm>
            <a:off x="2642616" y="2971800"/>
            <a:ext cx="1947672" cy="1463040"/>
          </a:xfrm>
          <a:prstGeom prst="roundRect">
            <a:avLst>
              <a:gd name="adj" fmla="val 5000"/>
            </a:avLst>
          </a:prstGeom>
          <a:solidFill>
            <a:srgbClr val="24272B"/>
          </a:solidFill>
          <a:ln/>
          <a:effectLst>
            <a:outerShdw sx="100000" sy="100000" kx="0" ky="0" algn="bl" rotWithShape="0" blurRad="101600" dist="38100" dir="5400000">
              <a:srgbClr val="000000">
                <a:alpha val="3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2871216" y="3200400"/>
            <a:ext cx="420624" cy="420624"/>
          </a:xfrm>
          <a:prstGeom prst="ellipse">
            <a:avLst/>
          </a:prstGeom>
          <a:solidFill>
            <a:srgbClr val="5C7A8C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991" y="3318175"/>
            <a:ext cx="185075" cy="1850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871216" y="3685032"/>
            <a:ext cx="1536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Working capital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2871216" y="3941064"/>
            <a:ext cx="15361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~6 months of runway to stabilization</a:t>
            </a:r>
            <a:endParaRPr lang="en-US" sz="900" dirty="0"/>
          </a:p>
        </p:txBody>
      </p:sp>
      <p:sp>
        <p:nvSpPr>
          <p:cNvPr id="16" name="Shape 11"/>
          <p:cNvSpPr/>
          <p:nvPr/>
        </p:nvSpPr>
        <p:spPr>
          <a:xfrm>
            <a:off x="4736592" y="2971800"/>
            <a:ext cx="1947672" cy="1463040"/>
          </a:xfrm>
          <a:prstGeom prst="roundRect">
            <a:avLst>
              <a:gd name="adj" fmla="val 5000"/>
            </a:avLst>
          </a:prstGeom>
          <a:solidFill>
            <a:srgbClr val="24272B"/>
          </a:solidFill>
          <a:ln/>
          <a:effectLst>
            <a:outerShdw sx="100000" sy="100000" kx="0" ky="0" algn="bl" rotWithShape="0" blurRad="101600" dist="38100" dir="5400000">
              <a:srgbClr val="000000">
                <a:alpha val="30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4965192" y="3200400"/>
            <a:ext cx="420624" cy="420624"/>
          </a:xfrm>
          <a:prstGeom prst="ellipse">
            <a:avLst/>
          </a:prstGeom>
          <a:solidFill>
            <a:srgbClr val="5C7A8C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967" y="3318175"/>
            <a:ext cx="185075" cy="18507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965192" y="3685032"/>
            <a:ext cx="1536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Launch marketing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4965192" y="3941064"/>
            <a:ext cx="15361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Founding-member drive and brand launch</a:t>
            </a:r>
            <a:endParaRPr lang="en-US" sz="900" dirty="0"/>
          </a:p>
        </p:txBody>
      </p:sp>
      <p:sp>
        <p:nvSpPr>
          <p:cNvPr id="21" name="Shape 15"/>
          <p:cNvSpPr/>
          <p:nvPr/>
        </p:nvSpPr>
        <p:spPr>
          <a:xfrm>
            <a:off x="6830568" y="2971800"/>
            <a:ext cx="1947672" cy="1463040"/>
          </a:xfrm>
          <a:prstGeom prst="roundRect">
            <a:avLst>
              <a:gd name="adj" fmla="val 5000"/>
            </a:avLst>
          </a:prstGeom>
          <a:solidFill>
            <a:srgbClr val="24272B"/>
          </a:solidFill>
          <a:ln/>
          <a:effectLst>
            <a:outerShdw sx="100000" sy="100000" kx="0" ky="0" algn="bl" rotWithShape="0" blurRad="101600" dist="38100" dir="5400000">
              <a:srgbClr val="000000">
                <a:alpha val="30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7059168" y="3200400"/>
            <a:ext cx="420624" cy="420624"/>
          </a:xfrm>
          <a:prstGeom prst="ellipse">
            <a:avLst/>
          </a:prstGeom>
          <a:solidFill>
            <a:srgbClr val="5C7A8C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943" y="3318175"/>
            <a:ext cx="185075" cy="185075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059168" y="3685032"/>
            <a:ext cx="1536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Licensing &amp; permits</a:t>
            </a:r>
            <a:endParaRPr lang="en-US" sz="1250" dirty="0"/>
          </a:p>
        </p:txBody>
      </p:sp>
      <p:sp>
        <p:nvSpPr>
          <p:cNvPr id="25" name="Text 18"/>
          <p:cNvSpPr/>
          <p:nvPr/>
        </p:nvSpPr>
        <p:spPr>
          <a:xfrm>
            <a:off x="7059168" y="3941064"/>
            <a:ext cx="15361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9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2COP beer &amp; wine, build permits, inspections</a:t>
            </a:r>
            <a:endParaRPr lang="en-US" sz="900" dirty="0"/>
          </a:p>
        </p:txBody>
      </p:sp>
      <p:sp>
        <p:nvSpPr>
          <p:cNvPr id="26" name="Text 19"/>
          <p:cNvSpPr/>
          <p:nvPr/>
        </p:nvSpPr>
        <p:spPr>
          <a:xfrm>
            <a:off x="548640" y="461772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E76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raise [MODELED]: buildout $700K–$1.1M plus ~6 months working capital.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APPENDIX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 bank &amp; methodology.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[RESEARCHED] 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figures are sourced below.   </a:t>
            </a:r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9A7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[MODELED] </a:t>
            </a:r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figures are illustrative projections built on those sources. The two are kept distinct throughout.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48640" y="2212848"/>
            <a:ext cx="73152" cy="73152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21488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 via III / Pawlicy: U.S. pet industry $152B, 66% ownership, Millennial share, Frenchie #1 breed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2779776"/>
            <a:ext cx="73152" cy="73152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71576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Dogster (2026): Florida 39.8% dog-ownership rate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48640" y="3346704"/>
            <a:ext cx="73152" cy="73152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3282696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PetRadar (2025): TX / FL / ID ownership growth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3913632"/>
            <a:ext cx="73152" cy="73152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849624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Census Reporter / Point2 / Neilsberg: Boca income &amp; population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663440" y="2212848"/>
            <a:ext cx="73152" cy="73152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14" name="Text 12"/>
          <p:cNvSpPr/>
          <p:nvPr/>
        </p:nvSpPr>
        <p:spPr>
          <a:xfrm>
            <a:off x="4846320" y="21488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Wagbar / Inc (Zoomies) / Barx Parx / RunLoyal: indoor park economics, pricing, margins, break-even, membership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663440" y="2779776"/>
            <a:ext cx="73152" cy="73152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16" name="Text 14"/>
          <p:cNvSpPr/>
          <p:nvPr/>
        </p:nvSpPr>
        <p:spPr>
          <a:xfrm>
            <a:off x="4846320" y="2715768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CityFeet / LoopNet / CommercialCafe: Boca commercial lease rates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63440" y="3346704"/>
            <a:ext cx="73152" cy="73152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0" y="3282696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BarkYard n' Brews, Bark Square, Kanine Social: Florida competitive comps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663440" y="3913632"/>
            <a:ext cx="73152" cy="73152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20" name="Text 18"/>
          <p:cNvSpPr/>
          <p:nvPr/>
        </p:nvSpPr>
        <p:spPr>
          <a:xfrm>
            <a:off x="4846320" y="3849624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liquorlicensecost.com / FL DBPR: 2COP vs 4COP licensing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48640" y="452628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Positioning note: first in Palm Beach County, not first in the world. The owner-present indoor model is proven elsewhere in Florida.</a:t>
            </a:r>
            <a:endParaRPr lang="en-US" sz="850" dirty="0"/>
          </a:p>
        </p:txBody>
      </p:sp>
      <p:pic>
        <p:nvPicPr>
          <p:cNvPr id="22" name="Image 0" descr="images/duke_solid_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B7A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/ 15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96112"/>
            <a:ext cx="4480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1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Half the year, it's</a:t>
            </a:r>
            <a:endParaRPr lang="en-US" sz="31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31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too hot to play outside.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2606040"/>
            <a:ext cx="4297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South Florida heat and humidity make outdoor dog play unusable five to six months a year. When owners want out of the house, Boca's only options are drop-off daycare and boarding.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379476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373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There is nowhere to simply </a:t>
            </a:r>
            <a:pPr indent="0" marL="0">
              <a:buNone/>
            </a:pPr>
            <a:r>
              <a:rPr lang="en-US" sz="1600" b="1" i="1" dirty="0">
                <a:solidFill>
                  <a:srgbClr val="33505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</a:t>
            </a:r>
            <a:pPr indent="0" marL="0">
              <a:buNone/>
            </a:pPr>
            <a:r>
              <a:rPr lang="en-US" sz="1600" b="1" dirty="0">
                <a:solidFill>
                  <a:srgbClr val="33373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with your dog.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394960" y="868680"/>
            <a:ext cx="3200400" cy="34290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669280" y="109728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PLAY, BY MONTH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5687568" y="1527048"/>
            <a:ext cx="603504" cy="566928"/>
          </a:xfrm>
          <a:prstGeom prst="roundRect">
            <a:avLst>
              <a:gd name="adj" fmla="val 8065"/>
            </a:avLst>
          </a:prstGeom>
          <a:solidFill>
            <a:srgbClr val="EFEADF"/>
          </a:solidFill>
          <a:ln/>
        </p:spPr>
      </p:sp>
      <p:sp>
        <p:nvSpPr>
          <p:cNvPr id="9" name="Text 7"/>
          <p:cNvSpPr/>
          <p:nvPr/>
        </p:nvSpPr>
        <p:spPr>
          <a:xfrm>
            <a:off x="5687568" y="1527048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3AB9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345936" y="1527048"/>
            <a:ext cx="603504" cy="566928"/>
          </a:xfrm>
          <a:prstGeom prst="roundRect">
            <a:avLst>
              <a:gd name="adj" fmla="val 8065"/>
            </a:avLst>
          </a:prstGeom>
          <a:solidFill>
            <a:srgbClr val="EFEADF"/>
          </a:solidFill>
          <a:ln/>
        </p:spPr>
      </p:sp>
      <p:sp>
        <p:nvSpPr>
          <p:cNvPr id="11" name="Text 9"/>
          <p:cNvSpPr/>
          <p:nvPr/>
        </p:nvSpPr>
        <p:spPr>
          <a:xfrm>
            <a:off x="6345936" y="1527048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3AB9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004304" y="1527048"/>
            <a:ext cx="603504" cy="566928"/>
          </a:xfrm>
          <a:prstGeom prst="roundRect">
            <a:avLst>
              <a:gd name="adj" fmla="val 8065"/>
            </a:avLst>
          </a:prstGeom>
          <a:solidFill>
            <a:srgbClr val="EFEADF"/>
          </a:solidFill>
          <a:ln/>
        </p:spPr>
      </p:sp>
      <p:sp>
        <p:nvSpPr>
          <p:cNvPr id="13" name="Text 11"/>
          <p:cNvSpPr/>
          <p:nvPr/>
        </p:nvSpPr>
        <p:spPr>
          <a:xfrm>
            <a:off x="7004304" y="1527048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3AB9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62672" y="1527048"/>
            <a:ext cx="603504" cy="566928"/>
          </a:xfrm>
          <a:prstGeom prst="roundRect">
            <a:avLst>
              <a:gd name="adj" fmla="val 8065"/>
            </a:avLst>
          </a:prstGeom>
          <a:solidFill>
            <a:srgbClr val="EFEADF"/>
          </a:solidFill>
          <a:ln/>
        </p:spPr>
      </p:sp>
      <p:sp>
        <p:nvSpPr>
          <p:cNvPr id="15" name="Text 13"/>
          <p:cNvSpPr/>
          <p:nvPr/>
        </p:nvSpPr>
        <p:spPr>
          <a:xfrm>
            <a:off x="7662672" y="1527048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3AB9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687568" y="2185416"/>
            <a:ext cx="603504" cy="566928"/>
          </a:xfrm>
          <a:prstGeom prst="roundRect">
            <a:avLst>
              <a:gd name="adj" fmla="val 8065"/>
            </a:avLst>
          </a:prstGeom>
          <a:solidFill>
            <a:srgbClr val="33505E"/>
          </a:solidFill>
          <a:ln/>
        </p:spPr>
      </p:sp>
      <p:sp>
        <p:nvSpPr>
          <p:cNvPr id="17" name="Text 15"/>
          <p:cNvSpPr/>
          <p:nvPr/>
        </p:nvSpPr>
        <p:spPr>
          <a:xfrm>
            <a:off x="5687568" y="2185416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345936" y="2185416"/>
            <a:ext cx="603504" cy="566928"/>
          </a:xfrm>
          <a:prstGeom prst="roundRect">
            <a:avLst>
              <a:gd name="adj" fmla="val 8065"/>
            </a:avLst>
          </a:prstGeom>
          <a:solidFill>
            <a:srgbClr val="33505E"/>
          </a:solidFill>
          <a:ln/>
        </p:spPr>
      </p:sp>
      <p:sp>
        <p:nvSpPr>
          <p:cNvPr id="19" name="Text 17"/>
          <p:cNvSpPr/>
          <p:nvPr/>
        </p:nvSpPr>
        <p:spPr>
          <a:xfrm>
            <a:off x="6345936" y="2185416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004304" y="2185416"/>
            <a:ext cx="603504" cy="566928"/>
          </a:xfrm>
          <a:prstGeom prst="roundRect">
            <a:avLst>
              <a:gd name="adj" fmla="val 8065"/>
            </a:avLst>
          </a:prstGeom>
          <a:solidFill>
            <a:srgbClr val="33505E"/>
          </a:solidFill>
          <a:ln/>
        </p:spPr>
      </p:sp>
      <p:sp>
        <p:nvSpPr>
          <p:cNvPr id="21" name="Text 19"/>
          <p:cNvSpPr/>
          <p:nvPr/>
        </p:nvSpPr>
        <p:spPr>
          <a:xfrm>
            <a:off x="7004304" y="2185416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662672" y="2185416"/>
            <a:ext cx="603504" cy="566928"/>
          </a:xfrm>
          <a:prstGeom prst="roundRect">
            <a:avLst>
              <a:gd name="adj" fmla="val 8065"/>
            </a:avLst>
          </a:prstGeom>
          <a:solidFill>
            <a:srgbClr val="33505E"/>
          </a:solidFill>
          <a:ln/>
        </p:spPr>
      </p:sp>
      <p:sp>
        <p:nvSpPr>
          <p:cNvPr id="23" name="Text 21"/>
          <p:cNvSpPr/>
          <p:nvPr/>
        </p:nvSpPr>
        <p:spPr>
          <a:xfrm>
            <a:off x="7662672" y="2185416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687568" y="2843784"/>
            <a:ext cx="603504" cy="566928"/>
          </a:xfrm>
          <a:prstGeom prst="roundRect">
            <a:avLst>
              <a:gd name="adj" fmla="val 8065"/>
            </a:avLst>
          </a:prstGeom>
          <a:solidFill>
            <a:srgbClr val="33505E"/>
          </a:solidFill>
          <a:ln/>
        </p:spPr>
      </p:sp>
      <p:sp>
        <p:nvSpPr>
          <p:cNvPr id="25" name="Text 23"/>
          <p:cNvSpPr/>
          <p:nvPr/>
        </p:nvSpPr>
        <p:spPr>
          <a:xfrm>
            <a:off x="5687568" y="2843784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345936" y="2843784"/>
            <a:ext cx="603504" cy="566928"/>
          </a:xfrm>
          <a:prstGeom prst="roundRect">
            <a:avLst>
              <a:gd name="adj" fmla="val 8065"/>
            </a:avLst>
          </a:prstGeom>
          <a:solidFill>
            <a:srgbClr val="33505E"/>
          </a:solidFill>
          <a:ln/>
        </p:spPr>
      </p:sp>
      <p:sp>
        <p:nvSpPr>
          <p:cNvPr id="27" name="Text 25"/>
          <p:cNvSpPr/>
          <p:nvPr/>
        </p:nvSpPr>
        <p:spPr>
          <a:xfrm>
            <a:off x="6345936" y="2843784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7004304" y="2843784"/>
            <a:ext cx="603504" cy="566928"/>
          </a:xfrm>
          <a:prstGeom prst="roundRect">
            <a:avLst>
              <a:gd name="adj" fmla="val 8065"/>
            </a:avLst>
          </a:prstGeom>
          <a:solidFill>
            <a:srgbClr val="EFEADF"/>
          </a:solidFill>
          <a:ln/>
        </p:spPr>
      </p:sp>
      <p:sp>
        <p:nvSpPr>
          <p:cNvPr id="29" name="Text 27"/>
          <p:cNvSpPr/>
          <p:nvPr/>
        </p:nvSpPr>
        <p:spPr>
          <a:xfrm>
            <a:off x="7004304" y="2843784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3AB9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7662672" y="2843784"/>
            <a:ext cx="603504" cy="566928"/>
          </a:xfrm>
          <a:prstGeom prst="roundRect">
            <a:avLst>
              <a:gd name="adj" fmla="val 8065"/>
            </a:avLst>
          </a:prstGeom>
          <a:solidFill>
            <a:srgbClr val="EFEADF"/>
          </a:solidFill>
          <a:ln/>
        </p:spPr>
      </p:sp>
      <p:sp>
        <p:nvSpPr>
          <p:cNvPr id="31" name="Text 29"/>
          <p:cNvSpPr/>
          <p:nvPr/>
        </p:nvSpPr>
        <p:spPr>
          <a:xfrm>
            <a:off x="7662672" y="2843784"/>
            <a:ext cx="6035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3AB9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5687568" y="3557016"/>
            <a:ext cx="118872" cy="118872"/>
          </a:xfrm>
          <a:prstGeom prst="ellipse">
            <a:avLst/>
          </a:prstGeom>
          <a:solidFill>
            <a:srgbClr val="33505E"/>
          </a:solidFill>
          <a:ln/>
        </p:spPr>
      </p:sp>
      <p:sp>
        <p:nvSpPr>
          <p:cNvPr id="33" name="Text 31"/>
          <p:cNvSpPr/>
          <p:nvPr/>
        </p:nvSpPr>
        <p:spPr>
          <a:xfrm>
            <a:off x="5852160" y="35021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 hot for outdoor play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48640" y="449884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NOAA / South Florida climate norms. May–October mean highs and humidity exceed safe sustained outdoor activity for brachycephalic breeds.</a:t>
            </a:r>
            <a:endParaRPr lang="en-US" sz="800" dirty="0"/>
          </a:p>
        </p:txBody>
      </p:sp>
      <p:pic>
        <p:nvPicPr>
          <p:cNvPr id="35" name="Image 0" descr="images/duke_solid_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37" name="Text 34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B7A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38" name="Text 35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15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tailwinds point at Boca.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496312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41248" y="1892808"/>
            <a:ext cx="566928" cy="566928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9988" y="2051548"/>
            <a:ext cx="249448" cy="2494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532888"/>
            <a:ext cx="2039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dirty="0">
                <a:solidFill>
                  <a:srgbClr val="33505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$152B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841248" y="3172968"/>
            <a:ext cx="1947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U.S. pet industry in 2024, up 3.4% year over year. Owners keep spending through every cycle.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319272" y="1600200"/>
            <a:ext cx="2496312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611880" y="1892808"/>
            <a:ext cx="566928" cy="566928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620" y="2051548"/>
            <a:ext cx="249448" cy="24944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75304" y="2532888"/>
            <a:ext cx="2039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dirty="0">
                <a:solidFill>
                  <a:srgbClr val="33505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39.8%</a:t>
            </a:r>
            <a:endParaRPr lang="en-US" sz="3800" dirty="0"/>
          </a:p>
        </p:txBody>
      </p:sp>
      <p:sp>
        <p:nvSpPr>
          <p:cNvPr id="13" name="Text 9"/>
          <p:cNvSpPr/>
          <p:nvPr/>
        </p:nvSpPr>
        <p:spPr>
          <a:xfrm>
            <a:off x="3611880" y="3172968"/>
            <a:ext cx="1947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Florida households own a dog. Florida, Texas and Idaho lead the nation in ownership growth.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089904" y="1600200"/>
            <a:ext cx="2496312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382512" y="1892808"/>
            <a:ext cx="566928" cy="566928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252" y="2051548"/>
            <a:ext cx="249448" cy="24944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345936" y="2532888"/>
            <a:ext cx="20391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33505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$121,629</a:t>
            </a:r>
            <a:endParaRPr lang="en-US" sz="3000" dirty="0"/>
          </a:p>
        </p:txBody>
      </p:sp>
      <p:sp>
        <p:nvSpPr>
          <p:cNvPr id="18" name="Text 13"/>
          <p:cNvSpPr/>
          <p:nvPr/>
        </p:nvSpPr>
        <p:spPr>
          <a:xfrm>
            <a:off x="6382512" y="3172968"/>
            <a:ext cx="1947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 median household income, about 1.5x Florida. Per-capita income runs roughly 2x the state.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548640" y="416052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66%</a:t>
            </a:r>
            <a:pPr algn="ctr" indent="0" marL="0">
              <a:buNone/>
            </a:pPr>
            <a:r>
              <a:rPr lang="en-US" sz="120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 U.S. households own a pet      </a:t>
            </a:r>
            <a:pPr algn="ctr" indent="0" marL="0">
              <a:buNone/>
            </a:pPr>
            <a:r>
              <a:rPr lang="en-US" sz="1200" b="1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70%</a:t>
            </a:r>
            <a:pPr algn="ctr" indent="0" marL="0">
              <a:buNone/>
            </a:pPr>
            <a:r>
              <a:rPr lang="en-US" sz="120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 Millennials own one, the core demo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548640" y="449884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APPA via Insurance Information Institute / Pawlicy; Dogster (2026); PetRadar (2025); Census Reporter / Point2.  [RESEARCHED]</a:t>
            </a:r>
            <a:endParaRPr lang="en-US" sz="800" dirty="0"/>
          </a:p>
        </p:txBody>
      </p:sp>
      <p:pic>
        <p:nvPicPr>
          <p:cNvPr id="21" name="Image 3" descr="images/duke_solid_in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23" name="Text 17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B7A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24" name="Text 18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15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C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DB7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PRODUCT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3383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members club.</a:t>
            </a:r>
            <a:endParaRPr lang="en-US" sz="33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 a daycare.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548640" y="2788920"/>
            <a:ext cx="3200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climate-controlled indoor club where owners stay and hang out with their dogs. The owner never leaves.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297680" y="960120"/>
            <a:ext cx="457200" cy="457200"/>
          </a:xfrm>
          <a:prstGeom prst="ellipse">
            <a:avLst/>
          </a:prstGeom>
          <a:solidFill>
            <a:srgbClr val="5C7A8C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25696" y="1088136"/>
            <a:ext cx="201168" cy="2011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919472" y="923544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Climate-controlled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4919472" y="11887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Comfortable year-round, whatever the heat does.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297680" y="1636776"/>
            <a:ext cx="457200" cy="457200"/>
          </a:xfrm>
          <a:prstGeom prst="ellipse">
            <a:avLst/>
          </a:prstGeom>
          <a:solidFill>
            <a:srgbClr val="5C7A8C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696" y="1764792"/>
            <a:ext cx="201168" cy="2011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919472" y="160020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Owner-present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4919472" y="1865376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stay. This is a place to be, not a drop-off.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4297680" y="2313432"/>
            <a:ext cx="457200" cy="457200"/>
          </a:xfrm>
          <a:prstGeom prst="ellipse">
            <a:avLst/>
          </a:prstGeom>
          <a:solidFill>
            <a:srgbClr val="5C7A8C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696" y="2441448"/>
            <a:ext cx="201168" cy="2011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919472" y="2276856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Beer &amp; wine bar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919472" y="2542032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proper lounge for the humans in the room.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4297680" y="2990088"/>
            <a:ext cx="457200" cy="457200"/>
          </a:xfrm>
          <a:prstGeom prst="ellipse">
            <a:avLst/>
          </a:prstGeom>
          <a:solidFill>
            <a:srgbClr val="5C7A8C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696" y="3118104"/>
            <a:ext cx="201168" cy="20116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919472" y="2953512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Fresh dog menu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4919472" y="3218688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real kitchen plating real meals for the dogs.</a:t>
            </a:r>
            <a:endParaRPr lang="en-US" sz="1100" dirty="0"/>
          </a:p>
        </p:txBody>
      </p:sp>
      <p:sp>
        <p:nvSpPr>
          <p:cNvPr id="21" name="Shape 15"/>
          <p:cNvSpPr/>
          <p:nvPr/>
        </p:nvSpPr>
        <p:spPr>
          <a:xfrm>
            <a:off x="4297680" y="3666744"/>
            <a:ext cx="457200" cy="457200"/>
          </a:xfrm>
          <a:prstGeom prst="ellipse">
            <a:avLst/>
          </a:prstGeom>
          <a:solidFill>
            <a:srgbClr val="5C7A8C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5696" y="3794760"/>
            <a:ext cx="201168" cy="20116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919472" y="3630168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Multi-zone floor</a:t>
            </a:r>
            <a:endParaRPr lang="en-US" sz="1450" dirty="0"/>
          </a:p>
        </p:txBody>
      </p:sp>
      <p:sp>
        <p:nvSpPr>
          <p:cNvPr id="24" name="Text 17"/>
          <p:cNvSpPr/>
          <p:nvPr/>
        </p:nvSpPr>
        <p:spPr>
          <a:xfrm>
            <a:off x="4919472" y="3895344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Large, small and senior play kept separate.</a:t>
            </a:r>
            <a:endParaRPr lang="en-US" sz="1100" dirty="0"/>
          </a:p>
        </p:txBody>
      </p:sp>
      <p:pic>
        <p:nvPicPr>
          <p:cNvPr id="25" name="Image 5" descr="images/duke_solid_bon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E76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27" name="Text 19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5E66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28" name="Text 20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E76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15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COMPETITIVE MAP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3246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2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Proven in Florida.</a:t>
            </a:r>
            <a:endParaRPr lang="en-US" sz="2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2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Absent in Palm Beach County.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76072" y="2267712"/>
            <a:ext cx="128016" cy="128016"/>
          </a:xfrm>
          <a:prstGeom prst="ellipse">
            <a:avLst/>
          </a:prstGeom>
          <a:solidFill>
            <a:srgbClr val="33505E"/>
          </a:solidFill>
          <a:ln/>
        </p:spPr>
      </p:sp>
      <p:sp>
        <p:nvSpPr>
          <p:cNvPr id="5" name="Text 3"/>
          <p:cNvSpPr/>
          <p:nvPr/>
        </p:nvSpPr>
        <p:spPr>
          <a:xfrm>
            <a:off x="804672" y="219456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980" b="1" dirty="0">
                <a:solidFill>
                  <a:srgbClr val="1A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 today  </a:t>
            </a:r>
            <a:pPr indent="0" marL="0">
              <a:lnSpc>
                <a:spcPct val="100000"/>
              </a:lnSpc>
              <a:buNone/>
            </a:pPr>
            <a:r>
              <a:rPr lang="en-US" sz="98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Dogtopia, Camp Bow Wow, Central Dogs. Drop-off only</a:t>
            </a:r>
            <a:endParaRPr lang="en-US" sz="980" dirty="0"/>
          </a:p>
        </p:txBody>
      </p:sp>
      <p:sp>
        <p:nvSpPr>
          <p:cNvPr id="6" name="Shape 4"/>
          <p:cNvSpPr/>
          <p:nvPr/>
        </p:nvSpPr>
        <p:spPr>
          <a:xfrm>
            <a:off x="576072" y="2724912"/>
            <a:ext cx="128016" cy="128016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7" name="Text 5"/>
          <p:cNvSpPr/>
          <p:nvPr/>
        </p:nvSpPr>
        <p:spPr>
          <a:xfrm>
            <a:off x="804672" y="265176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980" b="1" dirty="0">
                <a:solidFill>
                  <a:srgbClr val="1A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Bark Square, Miami  </a:t>
            </a:r>
            <a:pPr indent="0" marL="0">
              <a:lnSpc>
                <a:spcPct val="100000"/>
              </a:lnSpc>
              <a:buNone/>
            </a:pPr>
            <a:r>
              <a:rPr lang="en-US" sz="98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Indoor, but daycare-positioned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576072" y="3182112"/>
            <a:ext cx="128016" cy="128016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9" name="Text 7"/>
          <p:cNvSpPr/>
          <p:nvPr/>
        </p:nvSpPr>
        <p:spPr>
          <a:xfrm>
            <a:off x="804672" y="310896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980" b="1" dirty="0">
                <a:solidFill>
                  <a:srgbClr val="1A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BarkYard n' Brews, Ft. Lauderdale  </a:t>
            </a:r>
            <a:pPr indent="0" marL="0">
              <a:lnSpc>
                <a:spcPct val="100000"/>
              </a:lnSpc>
              <a:buNone/>
            </a:pPr>
            <a:r>
              <a:rPr lang="en-US" sz="98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Owner-present, but outdoor (the heat problem)</a:t>
            </a:r>
            <a:endParaRPr lang="en-US" sz="980" dirty="0"/>
          </a:p>
        </p:txBody>
      </p:sp>
      <p:sp>
        <p:nvSpPr>
          <p:cNvPr id="10" name="Shape 8"/>
          <p:cNvSpPr/>
          <p:nvPr/>
        </p:nvSpPr>
        <p:spPr>
          <a:xfrm>
            <a:off x="576072" y="3639312"/>
            <a:ext cx="128016" cy="128016"/>
          </a:xfrm>
          <a:prstGeom prst="ellipse">
            <a:avLst/>
          </a:prstGeom>
          <a:solidFill>
            <a:srgbClr val="B7AE9C"/>
          </a:solidFill>
          <a:ln/>
        </p:spPr>
      </p:sp>
      <p:sp>
        <p:nvSpPr>
          <p:cNvPr id="11" name="Text 9"/>
          <p:cNvSpPr/>
          <p:nvPr/>
        </p:nvSpPr>
        <p:spPr>
          <a:xfrm>
            <a:off x="804672" y="356616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980" b="1" dirty="0">
                <a:solidFill>
                  <a:srgbClr val="1A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Kanine Social, Jacksonville  </a:t>
            </a:r>
            <a:pPr indent="0" marL="0">
              <a:lnSpc>
                <a:spcPct val="100000"/>
              </a:lnSpc>
              <a:buNone/>
            </a:pPr>
            <a:r>
              <a:rPr lang="en-US" sz="98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Closest true comp, ~4 hours away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566928" y="4087368"/>
            <a:ext cx="146304" cy="14630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3" name="Text 11"/>
          <p:cNvSpPr/>
          <p:nvPr/>
        </p:nvSpPr>
        <p:spPr>
          <a:xfrm>
            <a:off x="804672" y="402336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980" b="1" dirty="0">
                <a:solidFill>
                  <a:srgbClr val="9A7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  </a:t>
            </a:r>
            <a:pPr indent="0" marL="0">
              <a:lnSpc>
                <a:spcPct val="100000"/>
              </a:lnSpc>
              <a:buNone/>
            </a:pPr>
            <a:r>
              <a:rPr lang="en-US" sz="98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 + owner-present, in Palm Beach County</a:t>
            </a:r>
            <a:endParaRPr lang="en-US" sz="980" dirty="0"/>
          </a:p>
        </p:txBody>
      </p:sp>
      <p:sp>
        <p:nvSpPr>
          <p:cNvPr id="14" name="Shape 12"/>
          <p:cNvSpPr/>
          <p:nvPr/>
        </p:nvSpPr>
        <p:spPr>
          <a:xfrm>
            <a:off x="6377940" y="1234440"/>
            <a:ext cx="1943100" cy="1440180"/>
          </a:xfrm>
          <a:prstGeom prst="rect">
            <a:avLst/>
          </a:prstGeom>
          <a:solidFill>
            <a:srgbClr val="C9A227">
              <a:alpha val="12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4434840" y="2674620"/>
            <a:ext cx="3886200" cy="0"/>
          </a:xfrm>
          <a:prstGeom prst="line">
            <a:avLst/>
          </a:prstGeom>
          <a:noFill/>
          <a:ln w="12700">
            <a:solidFill>
              <a:srgbClr val="CFC8B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77940" y="1234440"/>
            <a:ext cx="0" cy="2880360"/>
          </a:xfrm>
          <a:prstGeom prst="line">
            <a:avLst/>
          </a:prstGeom>
          <a:noFill/>
          <a:ln w="12700">
            <a:solidFill>
              <a:srgbClr val="CFC8B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34840" y="978408"/>
            <a:ext cx="3886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INDOOR · CLIMATE-CONTROLLED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434840" y="4169664"/>
            <a:ext cx="3886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· HEAT-EXPOSED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4416552" y="2363724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spc="100" kern="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DROP-OFF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6766560" y="2784348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spc="1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OWNER-PRESENT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5212080" y="2020824"/>
            <a:ext cx="155448" cy="155448"/>
          </a:xfrm>
          <a:prstGeom prst="ellipse">
            <a:avLst/>
          </a:prstGeom>
          <a:solidFill>
            <a:srgbClr val="33505E"/>
          </a:solidFill>
          <a:ln/>
        </p:spPr>
      </p:sp>
      <p:sp>
        <p:nvSpPr>
          <p:cNvPr id="22" name="Shape 20"/>
          <p:cNvSpPr/>
          <p:nvPr/>
        </p:nvSpPr>
        <p:spPr>
          <a:xfrm>
            <a:off x="5911596" y="1790395"/>
            <a:ext cx="155448" cy="155448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23" name="Shape 21"/>
          <p:cNvSpPr/>
          <p:nvPr/>
        </p:nvSpPr>
        <p:spPr>
          <a:xfrm>
            <a:off x="7232904" y="3518611"/>
            <a:ext cx="155448" cy="155448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24" name="Shape 22"/>
          <p:cNvSpPr/>
          <p:nvPr/>
        </p:nvSpPr>
        <p:spPr>
          <a:xfrm>
            <a:off x="6922008" y="1905610"/>
            <a:ext cx="155448" cy="155448"/>
          </a:xfrm>
          <a:prstGeom prst="ellipse">
            <a:avLst/>
          </a:prstGeom>
          <a:solidFill>
            <a:srgbClr val="B7AE9C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3508" y="1682496"/>
            <a:ext cx="256032" cy="256032"/>
          </a:xfrm>
          <a:prstGeom prst="ellipse">
            <a:avLst/>
          </a:prstGeom>
          <a:solidFill>
            <a:srgbClr val="C9A227"/>
          </a:solidFill>
          <a:ln w="25400">
            <a:solidFill>
              <a:srgbClr val="F5F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51092" y="1344168"/>
            <a:ext cx="17967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50" kern="0" dirty="0">
                <a:solidFill>
                  <a:srgbClr val="9A7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OPEN QUADRANT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548640" y="449884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company sites for Dogtopia, Camp Bow Wow, Central Dogs, Bark Square, BarkYard n' Brews, Kanine Social.  [RESEARCHED]</a:t>
            </a:r>
            <a:endParaRPr lang="en-US" sz="800" dirty="0"/>
          </a:p>
        </p:txBody>
      </p:sp>
      <p:pic>
        <p:nvPicPr>
          <p:cNvPr id="28" name="Image 0" descr="images/duke_solid_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30" name="Text 27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B7A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31" name="Text 28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SIZING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4572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It takes about 1% of the</a:t>
            </a:r>
            <a:endParaRPr lang="en-US" sz="25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market to fill the house.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005840" y="2075688"/>
            <a:ext cx="2468880" cy="2468880"/>
          </a:xfrm>
          <a:prstGeom prst="ellipse">
            <a:avLst/>
          </a:prstGeom>
          <a:solidFill>
            <a:srgbClr val="5C7A8C">
              <a:alpha val="22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394460" y="2464308"/>
            <a:ext cx="1691640" cy="1691640"/>
          </a:xfrm>
          <a:prstGeom prst="ellipse">
            <a:avLst/>
          </a:prstGeom>
          <a:solidFill>
            <a:srgbClr val="33505E">
              <a:alpha val="3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792224" y="2862072"/>
            <a:ext cx="896112" cy="896112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7" name="Text 5"/>
          <p:cNvSpPr/>
          <p:nvPr/>
        </p:nvSpPr>
        <p:spPr>
          <a:xfrm>
            <a:off x="1737360" y="3035808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500–700</a:t>
            </a:r>
            <a:endParaRPr lang="en-US" sz="10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05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members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166360" y="1600200"/>
            <a:ext cx="3383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dirty="0">
                <a:solidFill>
                  <a:srgbClr val="33505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≈1</a:t>
            </a:r>
            <a:pPr algn="l" indent="0" marL="0">
              <a:buNone/>
            </a:pPr>
            <a:r>
              <a:rPr lang="en-US" sz="4400" dirty="0">
                <a:solidFill>
                  <a:srgbClr val="33505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5212080" y="269748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penetration of the catchment fills a mature club.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212080" y="3282696"/>
            <a:ext cx="137160" cy="137160"/>
          </a:xfrm>
          <a:prstGeom prst="ellipse">
            <a:avLst/>
          </a:prstGeom>
          <a:solidFill>
            <a:srgbClr val="5C7A8C"/>
          </a:solidFill>
          <a:ln/>
        </p:spPr>
      </p:sp>
      <p:sp>
        <p:nvSpPr>
          <p:cNvPr id="11" name="Text 9"/>
          <p:cNvSpPr/>
          <p:nvPr/>
        </p:nvSpPr>
        <p:spPr>
          <a:xfrm>
            <a:off x="5440680" y="3209544"/>
            <a:ext cx="3154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50,000–62,000  </a:t>
            </a:r>
            <a:pPr indent="0" marL="0">
              <a:buNone/>
            </a:pPr>
            <a:r>
              <a:rPr lang="en-US" sz="100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dog-owning households in the 15-minute ring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212080" y="3675888"/>
            <a:ext cx="137160" cy="137160"/>
          </a:xfrm>
          <a:prstGeom prst="ellipse">
            <a:avLst/>
          </a:prstGeom>
          <a:solidFill>
            <a:srgbClr val="33505E"/>
          </a:solidFill>
          <a:ln/>
        </p:spPr>
      </p:sp>
      <p:sp>
        <p:nvSpPr>
          <p:cNvPr id="13" name="Text 11"/>
          <p:cNvSpPr/>
          <p:nvPr/>
        </p:nvSpPr>
        <p:spPr>
          <a:xfrm>
            <a:off x="5440680" y="3602736"/>
            <a:ext cx="3154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~17,500  </a:t>
            </a:r>
            <a:pPr indent="0" marL="0">
              <a:buNone/>
            </a:pPr>
            <a:r>
              <a:rPr lang="en-US" sz="100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dog-owning households in the Boca core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212080" y="4069080"/>
            <a:ext cx="137160" cy="13716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5" name="Text 13"/>
          <p:cNvSpPr/>
          <p:nvPr/>
        </p:nvSpPr>
        <p:spPr>
          <a:xfrm>
            <a:off x="5440680" y="3995928"/>
            <a:ext cx="3154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500–700  </a:t>
            </a:r>
            <a:pPr indent="0" marL="0">
              <a:buNone/>
            </a:pPr>
            <a:r>
              <a:rPr lang="en-US" sz="100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 at a full, mature club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449884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Boca demographics [RESEARCHED: Census / Point2]; dog-owning household counts [MODELED] from the 39.8% Florida ownership rate applied to catchment households.</a:t>
            </a:r>
            <a:endParaRPr lang="en-US" sz="800" dirty="0"/>
          </a:p>
        </p:txBody>
      </p:sp>
      <p:pic>
        <p:nvPicPr>
          <p:cNvPr id="17" name="Image 0" descr="images/duke_solid_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B7A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MODEL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Premium pricing, five ways to earn.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31520" y="1508760"/>
            <a:ext cx="237744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4DECF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1709928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PASS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31520" y="196596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$39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31520" y="262432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drop-in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383280" y="1508760"/>
            <a:ext cx="237744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4DECF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383280" y="1709928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383280" y="196596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$99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3383280" y="262432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unlimited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035040" y="1508760"/>
            <a:ext cx="2377440" cy="1600200"/>
          </a:xfrm>
          <a:prstGeom prst="roundRect">
            <a:avLst>
              <a:gd name="adj" fmla="val 4571"/>
            </a:avLst>
          </a:prstGeom>
          <a:solidFill>
            <a:srgbClr val="FBF3DC"/>
          </a:solidFill>
          <a:ln w="15875">
            <a:solidFill>
              <a:srgbClr val="C9A227"/>
            </a:solidFill>
            <a:prstDash val="solid"/>
          </a:ln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035040" y="1709928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50" kern="0" dirty="0">
                <a:solidFill>
                  <a:srgbClr val="9A7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035040" y="196596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9A7A1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$790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6035040" y="262432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unlimited, ~$66/mo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822960" y="3182112"/>
            <a:ext cx="7498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Memberships are </a:t>
            </a:r>
            <a:pPr algn="ctr" indent="0" marL="0">
              <a:buNone/>
            </a:pPr>
            <a:r>
              <a:rPr lang="en-US" sz="1050" b="1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unlimited access</a:t>
            </a:r>
            <a:pPr algn="ctr" indent="0" marL="0">
              <a:buNone/>
            </a:pPr>
            <a:r>
              <a:rPr lang="en-US" sz="10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(break-even ~3 visits), so regulars become members, not drop-ins. Additional dog, same household: </a:t>
            </a:r>
            <a:pPr algn="ctr" indent="0" marL="0">
              <a:buNone/>
            </a:pPr>
            <a:r>
              <a:rPr lang="en-US" sz="1050" b="1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30% off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1133856" y="3703320"/>
            <a:ext cx="438912" cy="438912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6751" y="3826215"/>
            <a:ext cx="193121" cy="193121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576072" y="4197096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Memberships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2743200" y="3703320"/>
            <a:ext cx="438912" cy="438912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095" y="3826215"/>
            <a:ext cx="193121" cy="193121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2185416" y="4197096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passes</a:t>
            </a:r>
            <a:endParaRPr lang="en-US" sz="1000" dirty="0"/>
          </a:p>
        </p:txBody>
      </p:sp>
      <p:sp>
        <p:nvSpPr>
          <p:cNvPr id="23" name="Shape 19"/>
          <p:cNvSpPr/>
          <p:nvPr/>
        </p:nvSpPr>
        <p:spPr>
          <a:xfrm>
            <a:off x="4352544" y="3703320"/>
            <a:ext cx="438912" cy="438912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439" y="3826215"/>
            <a:ext cx="193121" cy="193121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3794760" y="4197096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F&amp;B</a:t>
            </a:r>
            <a:endParaRPr lang="en-US" sz="1000" dirty="0"/>
          </a:p>
        </p:txBody>
      </p:sp>
      <p:sp>
        <p:nvSpPr>
          <p:cNvPr id="26" name="Shape 21"/>
          <p:cNvSpPr/>
          <p:nvPr/>
        </p:nvSpPr>
        <p:spPr>
          <a:xfrm>
            <a:off x="5961888" y="3703320"/>
            <a:ext cx="438912" cy="438912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783" y="3826215"/>
            <a:ext cx="193121" cy="193121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5404104" y="4197096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Dog menu &amp; retail</a:t>
            </a:r>
            <a:endParaRPr lang="en-US" sz="1000" dirty="0"/>
          </a:p>
        </p:txBody>
      </p:sp>
      <p:sp>
        <p:nvSpPr>
          <p:cNvPr id="29" name="Shape 23"/>
          <p:cNvSpPr/>
          <p:nvPr/>
        </p:nvSpPr>
        <p:spPr>
          <a:xfrm>
            <a:off x="7571232" y="3703320"/>
            <a:ext cx="438912" cy="438912"/>
          </a:xfrm>
          <a:prstGeom prst="ellipse">
            <a:avLst/>
          </a:prstGeom>
          <a:solidFill>
            <a:srgbClr val="33505E"/>
          </a:solidFill>
          <a:ln/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4127" y="3826215"/>
            <a:ext cx="193121" cy="193121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7013448" y="4197096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Events &amp; rentals</a:t>
            </a:r>
            <a:endParaRPr lang="en-US" sz="1000" dirty="0"/>
          </a:p>
        </p:txBody>
      </p:sp>
      <p:sp>
        <p:nvSpPr>
          <p:cNvPr id="32" name="Text 25"/>
          <p:cNvSpPr/>
          <p:nvPr/>
        </p:nvSpPr>
        <p:spPr>
          <a:xfrm>
            <a:off x="548640" y="449884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Pricing [MODELED], premium to national. National reference: indoor monthly $45–65, day pass $10–20 [RESEARCHED]. The premium is intentional and matches the Boca income profile.</a:t>
            </a:r>
            <a:endParaRPr lang="en-US" sz="800" dirty="0"/>
          </a:p>
        </p:txBody>
      </p:sp>
      <p:pic>
        <p:nvPicPr>
          <p:cNvPr id="33" name="Image 5" descr="images/duke_solid_in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35" name="Text 27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B7A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36" name="Text 28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15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350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EXPERIENCE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C1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13,000 square feet, built for room to roam.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554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33505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54%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2194560" y="1536192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footprint is open play floor. The un-crowded, multi-zone feel that justifies premium pricing.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468880"/>
            <a:ext cx="3094892" cy="566928"/>
          </a:xfrm>
          <a:prstGeom prst="rect">
            <a:avLst/>
          </a:prstGeom>
          <a:solidFill>
            <a:srgbClr val="33505E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2468880"/>
            <a:ext cx="30948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5,000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43532" y="2468880"/>
            <a:ext cx="1237957" cy="566928"/>
          </a:xfrm>
          <a:prstGeom prst="rect">
            <a:avLst/>
          </a:prstGeom>
          <a:solidFill>
            <a:srgbClr val="5C7A8C"/>
          </a:solidFill>
          <a:ln/>
        </p:spPr>
      </p:sp>
      <p:sp>
        <p:nvSpPr>
          <p:cNvPr id="9" name="Text 7"/>
          <p:cNvSpPr/>
          <p:nvPr/>
        </p:nvSpPr>
        <p:spPr>
          <a:xfrm>
            <a:off x="3643532" y="2468880"/>
            <a:ext cx="123795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2,000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881489" y="2468880"/>
            <a:ext cx="1547446" cy="566928"/>
          </a:xfrm>
          <a:prstGeom prst="rect">
            <a:avLst/>
          </a:prstGeom>
          <a:solidFill>
            <a:srgbClr val="7B94A1"/>
          </a:solidFill>
          <a:ln/>
        </p:spPr>
      </p:sp>
      <p:sp>
        <p:nvSpPr>
          <p:cNvPr id="11" name="Text 9"/>
          <p:cNvSpPr/>
          <p:nvPr/>
        </p:nvSpPr>
        <p:spPr>
          <a:xfrm>
            <a:off x="4881489" y="2468880"/>
            <a:ext cx="154744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2,500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28935" y="2468880"/>
            <a:ext cx="680876" cy="566928"/>
          </a:xfrm>
          <a:prstGeom prst="rect">
            <a:avLst/>
          </a:prstGeom>
          <a:solidFill>
            <a:srgbClr val="C9C0AE"/>
          </a:solidFill>
          <a:ln/>
        </p:spPr>
      </p:sp>
      <p:sp>
        <p:nvSpPr>
          <p:cNvPr id="13" name="Shape 11"/>
          <p:cNvSpPr/>
          <p:nvPr/>
        </p:nvSpPr>
        <p:spPr>
          <a:xfrm>
            <a:off x="7109812" y="2468880"/>
            <a:ext cx="495183" cy="566928"/>
          </a:xfrm>
          <a:prstGeom prst="rect">
            <a:avLst/>
          </a:prstGeom>
          <a:solidFill>
            <a:srgbClr val="BBB1A0"/>
          </a:solidFill>
          <a:ln/>
        </p:spPr>
      </p:sp>
      <p:sp>
        <p:nvSpPr>
          <p:cNvPr id="14" name="Shape 12"/>
          <p:cNvSpPr/>
          <p:nvPr/>
        </p:nvSpPr>
        <p:spPr>
          <a:xfrm>
            <a:off x="7604994" y="2468880"/>
            <a:ext cx="309489" cy="566928"/>
          </a:xfrm>
          <a:prstGeom prst="rect">
            <a:avLst/>
          </a:prstGeom>
          <a:solidFill>
            <a:srgbClr val="D2C9B6"/>
          </a:solidFill>
          <a:ln/>
        </p:spPr>
      </p:sp>
      <p:sp>
        <p:nvSpPr>
          <p:cNvPr id="15" name="Shape 13"/>
          <p:cNvSpPr/>
          <p:nvPr/>
        </p:nvSpPr>
        <p:spPr>
          <a:xfrm>
            <a:off x="7914484" y="2468880"/>
            <a:ext cx="247591" cy="566928"/>
          </a:xfrm>
          <a:prstGeom prst="rect">
            <a:avLst/>
          </a:prstGeom>
          <a:solidFill>
            <a:srgbClr val="C3BAA8"/>
          </a:solidFill>
          <a:ln/>
        </p:spPr>
      </p:sp>
      <p:sp>
        <p:nvSpPr>
          <p:cNvPr id="16" name="Shape 14"/>
          <p:cNvSpPr/>
          <p:nvPr/>
        </p:nvSpPr>
        <p:spPr>
          <a:xfrm>
            <a:off x="8162075" y="2468880"/>
            <a:ext cx="247591" cy="566928"/>
          </a:xfrm>
          <a:prstGeom prst="rect">
            <a:avLst/>
          </a:prstGeom>
          <a:solidFill>
            <a:srgbClr val="D8CFBC"/>
          </a:solidFill>
          <a:ln/>
        </p:spPr>
      </p:sp>
      <p:sp>
        <p:nvSpPr>
          <p:cNvPr id="17" name="Shape 15"/>
          <p:cNvSpPr/>
          <p:nvPr/>
        </p:nvSpPr>
        <p:spPr>
          <a:xfrm>
            <a:off x="8409666" y="2468880"/>
            <a:ext cx="185694" cy="566928"/>
          </a:xfrm>
          <a:prstGeom prst="rect">
            <a:avLst/>
          </a:prstGeom>
          <a:solidFill>
            <a:srgbClr val="CEC5B2"/>
          </a:solidFill>
          <a:ln/>
        </p:spPr>
      </p:sp>
      <p:sp>
        <p:nvSpPr>
          <p:cNvPr id="18" name="Shape 16"/>
          <p:cNvSpPr/>
          <p:nvPr/>
        </p:nvSpPr>
        <p:spPr>
          <a:xfrm>
            <a:off x="548640" y="3328416"/>
            <a:ext cx="146304" cy="146304"/>
          </a:xfrm>
          <a:prstGeom prst="rect">
            <a:avLst/>
          </a:prstGeom>
          <a:solidFill>
            <a:srgbClr val="33505E"/>
          </a:solidFill>
          <a:ln/>
        </p:spPr>
      </p:sp>
      <p:sp>
        <p:nvSpPr>
          <p:cNvPr id="19" name="Text 17"/>
          <p:cNvSpPr/>
          <p:nvPr/>
        </p:nvSpPr>
        <p:spPr>
          <a:xfrm>
            <a:off x="768096" y="3273552"/>
            <a:ext cx="2404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Large-dog play floor  </a:t>
            </a:r>
            <a:pPr indent="0" marL="0">
              <a:buNone/>
            </a:pPr>
            <a:r>
              <a:rPr lang="en-US" sz="9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5,000 sf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227832" y="3328416"/>
            <a:ext cx="146304" cy="146304"/>
          </a:xfrm>
          <a:prstGeom prst="rect">
            <a:avLst/>
          </a:prstGeom>
          <a:solidFill>
            <a:srgbClr val="5C7A8C"/>
          </a:solidFill>
          <a:ln/>
        </p:spPr>
      </p:sp>
      <p:sp>
        <p:nvSpPr>
          <p:cNvPr id="21" name="Text 19"/>
          <p:cNvSpPr/>
          <p:nvPr/>
        </p:nvSpPr>
        <p:spPr>
          <a:xfrm>
            <a:off x="3447288" y="3273552"/>
            <a:ext cx="2404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/ senior play  </a:t>
            </a:r>
            <a:pPr indent="0" marL="0">
              <a:buNone/>
            </a:pPr>
            <a:r>
              <a:rPr lang="en-US" sz="9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2,000 sf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907024" y="3328416"/>
            <a:ext cx="146304" cy="146304"/>
          </a:xfrm>
          <a:prstGeom prst="rect">
            <a:avLst/>
          </a:prstGeom>
          <a:solidFill>
            <a:srgbClr val="7B94A1"/>
          </a:solidFill>
          <a:ln/>
        </p:spPr>
      </p:sp>
      <p:sp>
        <p:nvSpPr>
          <p:cNvPr id="23" name="Text 21"/>
          <p:cNvSpPr/>
          <p:nvPr/>
        </p:nvSpPr>
        <p:spPr>
          <a:xfrm>
            <a:off x="6126480" y="3273552"/>
            <a:ext cx="2404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 + lounge + seating  </a:t>
            </a:r>
            <a:pPr indent="0" marL="0">
              <a:buNone/>
            </a:pPr>
            <a:r>
              <a:rPr lang="en-US" sz="9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2,500 sf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48640" y="3639312"/>
            <a:ext cx="146304" cy="146304"/>
          </a:xfrm>
          <a:prstGeom prst="rect">
            <a:avLst/>
          </a:prstGeom>
          <a:solidFill>
            <a:srgbClr val="C9C0AE"/>
          </a:solidFill>
          <a:ln/>
        </p:spPr>
      </p:sp>
      <p:sp>
        <p:nvSpPr>
          <p:cNvPr id="25" name="Text 23"/>
          <p:cNvSpPr/>
          <p:nvPr/>
        </p:nvSpPr>
        <p:spPr>
          <a:xfrm>
            <a:off x="768096" y="3584448"/>
            <a:ext cx="2404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BOH / storage / HVAC  </a:t>
            </a:r>
            <a:pPr indent="0" marL="0">
              <a:buNone/>
            </a:pPr>
            <a:r>
              <a:rPr lang="en-US" sz="9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1,100 sf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27832" y="3639312"/>
            <a:ext cx="146304" cy="146304"/>
          </a:xfrm>
          <a:prstGeom prst="rect">
            <a:avLst/>
          </a:prstGeom>
          <a:solidFill>
            <a:srgbClr val="BBB1A0"/>
          </a:solidFill>
          <a:ln/>
        </p:spPr>
      </p:sp>
      <p:sp>
        <p:nvSpPr>
          <p:cNvPr id="27" name="Text 25"/>
          <p:cNvSpPr/>
          <p:nvPr/>
        </p:nvSpPr>
        <p:spPr>
          <a:xfrm>
            <a:off x="3447288" y="3584448"/>
            <a:ext cx="2404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Kitchen / prep  </a:t>
            </a:r>
            <a:pPr indent="0" marL="0">
              <a:buNone/>
            </a:pPr>
            <a:r>
              <a:rPr lang="en-US" sz="9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800 sf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907024" y="3639312"/>
            <a:ext cx="146304" cy="146304"/>
          </a:xfrm>
          <a:prstGeom prst="rect">
            <a:avLst/>
          </a:prstGeom>
          <a:solidFill>
            <a:srgbClr val="D2C9B6"/>
          </a:solidFill>
          <a:ln/>
        </p:spPr>
      </p:sp>
      <p:sp>
        <p:nvSpPr>
          <p:cNvPr id="29" name="Text 27"/>
          <p:cNvSpPr/>
          <p:nvPr/>
        </p:nvSpPr>
        <p:spPr>
          <a:xfrm>
            <a:off x="6126480" y="3584448"/>
            <a:ext cx="2404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Check-in + intro pen  </a:t>
            </a:r>
            <a:pPr indent="0" marL="0">
              <a:buNone/>
            </a:pPr>
            <a:r>
              <a:rPr lang="en-US" sz="9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 sf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548640" y="3950208"/>
            <a:ext cx="146304" cy="146304"/>
          </a:xfrm>
          <a:prstGeom prst="rect">
            <a:avLst/>
          </a:prstGeom>
          <a:solidFill>
            <a:srgbClr val="C3BAA8"/>
          </a:solidFill>
          <a:ln/>
        </p:spPr>
      </p:sp>
      <p:sp>
        <p:nvSpPr>
          <p:cNvPr id="31" name="Text 29"/>
          <p:cNvSpPr/>
          <p:nvPr/>
        </p:nvSpPr>
        <p:spPr>
          <a:xfrm>
            <a:off x="768096" y="3895344"/>
            <a:ext cx="2404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Self-wash (2–3)  </a:t>
            </a:r>
            <a:pPr indent="0" marL="0">
              <a:buNone/>
            </a:pPr>
            <a:r>
              <a:rPr lang="en-US" sz="9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400 sf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227832" y="3950208"/>
            <a:ext cx="146304" cy="146304"/>
          </a:xfrm>
          <a:prstGeom prst="rect">
            <a:avLst/>
          </a:prstGeom>
          <a:solidFill>
            <a:srgbClr val="D8CFBC"/>
          </a:solidFill>
          <a:ln/>
        </p:spPr>
      </p:sp>
      <p:sp>
        <p:nvSpPr>
          <p:cNvPr id="33" name="Text 31"/>
          <p:cNvSpPr/>
          <p:nvPr/>
        </p:nvSpPr>
        <p:spPr>
          <a:xfrm>
            <a:off x="3447288" y="3895344"/>
            <a:ext cx="2404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restrooms  </a:t>
            </a:r>
            <a:pPr indent="0" marL="0">
              <a:buNone/>
            </a:pPr>
            <a:r>
              <a:rPr lang="en-US" sz="9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400 sf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5907024" y="3950208"/>
            <a:ext cx="146304" cy="146304"/>
          </a:xfrm>
          <a:prstGeom prst="rect">
            <a:avLst/>
          </a:prstGeom>
          <a:solidFill>
            <a:srgbClr val="CEC5B2"/>
          </a:solidFill>
          <a:ln/>
        </p:spPr>
      </p:sp>
      <p:sp>
        <p:nvSpPr>
          <p:cNvPr id="35" name="Text 33"/>
          <p:cNvSpPr/>
          <p:nvPr/>
        </p:nvSpPr>
        <p:spPr>
          <a:xfrm>
            <a:off x="6126480" y="3895344"/>
            <a:ext cx="2404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7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 nook  </a:t>
            </a:r>
            <a:pPr indent="0" marL="0">
              <a:buNone/>
            </a:pPr>
            <a:r>
              <a:rPr lang="en-US" sz="950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300 sf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548640" y="449884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82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Space program [MODELED]. Membership cap is set by peak concurrency and weekly visit spread, not square footage. Size buys experience and pricing power, not headcount.</a:t>
            </a:r>
            <a:endParaRPr lang="en-US" sz="800" dirty="0"/>
          </a:p>
        </p:txBody>
      </p:sp>
      <p:pic>
        <p:nvPicPr>
          <p:cNvPr id="37" name="Image 0" descr="images/duke_solid_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38" name="Text 35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39" name="Text 36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B7A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40" name="Text 37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A8A09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15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C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DB7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ECONOMICS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5F2E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model clears its costs.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1874520" cy="1554480"/>
          </a:xfrm>
          <a:prstGeom prst="roundRect">
            <a:avLst>
              <a:gd name="adj" fmla="val 4706"/>
            </a:avLst>
          </a:prstGeom>
          <a:solidFill>
            <a:srgbClr val="24272B"/>
          </a:solidFill>
          <a:ln/>
          <a:effectLst>
            <a:outerShdw sx="100000" sy="100000" kx="0" ky="0" algn="bl" rotWithShape="0" blurRad="101600" dist="38100" dir="540000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84708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dirty="0">
                <a:solidFill>
                  <a:srgbClr val="9DB7C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18–24%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85800" y="2514600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 margin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06040" y="1554480"/>
            <a:ext cx="1874520" cy="1554480"/>
          </a:xfrm>
          <a:prstGeom prst="roundRect">
            <a:avLst>
              <a:gd name="adj" fmla="val 4706"/>
            </a:avLst>
          </a:prstGeom>
          <a:solidFill>
            <a:srgbClr val="24272B"/>
          </a:solidFill>
          <a:ln/>
          <a:effectLst>
            <a:outerShdw sx="100000" sy="100000" kx="0" ky="0" algn="bl" rotWithShape="0" blurRad="101600" dist="38100" dir="54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697480" y="184708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100" dirty="0">
                <a:solidFill>
                  <a:srgbClr val="9DB7C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9–14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2743200" y="2514600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months to break-even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663440" y="1554480"/>
            <a:ext cx="1874520" cy="1554480"/>
          </a:xfrm>
          <a:prstGeom prst="roundRect">
            <a:avLst>
              <a:gd name="adj" fmla="val 4706"/>
            </a:avLst>
          </a:prstGeom>
          <a:solidFill>
            <a:srgbClr val="24272B"/>
          </a:solidFill>
          <a:ln/>
          <a:effectLst>
            <a:outerShdw sx="100000" sy="100000" kx="0" ky="0" algn="bl" rotWithShape="0" blurRad="101600" dist="38100" dir="540000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754880" y="184708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dirty="0">
                <a:solidFill>
                  <a:srgbClr val="9DB7C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80–90%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4800600" y="2514600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 gross margin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720840" y="1554480"/>
            <a:ext cx="1874520" cy="1554480"/>
          </a:xfrm>
          <a:prstGeom prst="roundRect">
            <a:avLst>
              <a:gd name="adj" fmla="val 4706"/>
            </a:avLst>
          </a:prstGeom>
          <a:solidFill>
            <a:srgbClr val="24272B"/>
          </a:solidFill>
          <a:ln/>
          <a:effectLst>
            <a:outerShdw sx="100000" sy="100000" kx="0" ky="0" algn="bl" rotWithShape="0" blurRad="101600" dist="38100" dir="540000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812280" y="184708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dirty="0">
                <a:solidFill>
                  <a:srgbClr val="C9A22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~$390K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6858000" y="2514600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9AA1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rent (13K sf × ~$30 NNN)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48640" y="3456432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5F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 25–35% of revenue</a:t>
            </a:r>
            <a:pPr algn="ctr" indent="0" marL="0">
              <a:buNone/>
            </a:pPr>
            <a:r>
              <a:rPr lang="en-US" sz="1150" dirty="0">
                <a:solidFill>
                  <a:srgbClr val="565E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·      </a:t>
            </a:r>
            <a:pPr algn="ctr" indent="0" marL="0">
              <a:buNone/>
            </a:pPr>
            <a:r>
              <a:rPr lang="en-US" sz="1150" dirty="0">
                <a:solidFill>
                  <a:srgbClr val="F5F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Utilities $3–5K/mo</a:t>
            </a:r>
            <a:pPr algn="ctr" indent="0" marL="0">
              <a:buNone/>
            </a:pPr>
            <a:r>
              <a:rPr lang="en-US" sz="1150" dirty="0">
                <a:solidFill>
                  <a:srgbClr val="565E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·      </a:t>
            </a:r>
            <a:pPr algn="ctr" indent="0" marL="0">
              <a:buNone/>
            </a:pPr>
            <a:r>
              <a:rPr lang="en-US" sz="1150" dirty="0">
                <a:solidFill>
                  <a:srgbClr val="F5F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 $1.5–2.5K/mo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48640" y="3785616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5F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F&amp;B COGS ~30%</a:t>
            </a:r>
            <a:pPr algn="ctr" indent="0" marL="0">
              <a:buNone/>
            </a:pPr>
            <a:r>
              <a:rPr lang="en-US" sz="1150" dirty="0">
                <a:solidFill>
                  <a:srgbClr val="565E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·      </a:t>
            </a:r>
            <a:pPr algn="ctr" indent="0" marL="0">
              <a:buNone/>
            </a:pPr>
            <a:r>
              <a:rPr lang="en-US" sz="1150" dirty="0">
                <a:solidFill>
                  <a:srgbClr val="F5F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Dog-food COGS 35–45%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48640" y="449884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E76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Margins &amp; break-even [RESEARCHED comps]; rent [MODELED] at flex/warehouse ~$30/sf NNN, below Boca retail ~$39. Site-selection risk: retail-rate space at this size gets expensive fast.</a:t>
            </a:r>
            <a:endParaRPr lang="en-US" sz="800" dirty="0"/>
          </a:p>
        </p:txBody>
      </p:sp>
      <p:pic>
        <p:nvPicPr>
          <p:cNvPr id="19" name="Image 0" descr="images/duke_solid_bo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754880"/>
            <a:ext cx="182880" cy="18288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777240" y="47365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E76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 SOCIETY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4937760" y="47365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5E66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 BOCA RATON, FL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7498080" y="4736592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E76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15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Fetch Society Investor Briefing</dc:title>
  <dc:subject>PptxGenJS Presentation</dc:subject>
  <dc:creator>Fetch Society</dc:creator>
  <cp:lastModifiedBy>Fetch Society</cp:lastModifiedBy>
  <cp:revision>1</cp:revision>
  <dcterms:created xsi:type="dcterms:W3CDTF">2026-06-28T16:33:25Z</dcterms:created>
  <dcterms:modified xsi:type="dcterms:W3CDTF">2026-06-28T16:33:25Z</dcterms:modified>
</cp:coreProperties>
</file>